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1" name="Shape 5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等线"/>
      </a:defRPr>
    </a:lvl1pPr>
    <a:lvl2pPr indent="228600" latinLnBrk="0">
      <a:defRPr sz="1200">
        <a:latin typeface="+mn-lt"/>
        <a:ea typeface="+mn-ea"/>
        <a:cs typeface="+mn-cs"/>
        <a:sym typeface="等线"/>
      </a:defRPr>
    </a:lvl2pPr>
    <a:lvl3pPr indent="457200" latinLnBrk="0">
      <a:defRPr sz="1200">
        <a:latin typeface="+mn-lt"/>
        <a:ea typeface="+mn-ea"/>
        <a:cs typeface="+mn-cs"/>
        <a:sym typeface="等线"/>
      </a:defRPr>
    </a:lvl3pPr>
    <a:lvl4pPr indent="685800" latinLnBrk="0">
      <a:defRPr sz="1200">
        <a:latin typeface="+mn-lt"/>
        <a:ea typeface="+mn-ea"/>
        <a:cs typeface="+mn-cs"/>
        <a:sym typeface="等线"/>
      </a:defRPr>
    </a:lvl4pPr>
    <a:lvl5pPr indent="914400" latinLnBrk="0">
      <a:defRPr sz="1200">
        <a:latin typeface="+mn-lt"/>
        <a:ea typeface="+mn-ea"/>
        <a:cs typeface="+mn-cs"/>
        <a:sym typeface="等线"/>
      </a:defRPr>
    </a:lvl5pPr>
    <a:lvl6pPr indent="1143000" latinLnBrk="0">
      <a:defRPr sz="1200">
        <a:latin typeface="+mn-lt"/>
        <a:ea typeface="+mn-ea"/>
        <a:cs typeface="+mn-cs"/>
        <a:sym typeface="等线"/>
      </a:defRPr>
    </a:lvl6pPr>
    <a:lvl7pPr indent="1371600" latinLnBrk="0">
      <a:defRPr sz="1200">
        <a:latin typeface="+mn-lt"/>
        <a:ea typeface="+mn-ea"/>
        <a:cs typeface="+mn-cs"/>
        <a:sym typeface="等线"/>
      </a:defRPr>
    </a:lvl7pPr>
    <a:lvl8pPr indent="1600200" latinLnBrk="0">
      <a:defRPr sz="1200">
        <a:latin typeface="+mn-lt"/>
        <a:ea typeface="+mn-ea"/>
        <a:cs typeface="+mn-cs"/>
        <a:sym typeface="等线"/>
      </a:defRPr>
    </a:lvl8pPr>
    <a:lvl9pPr indent="1828800" latinLnBrk="0">
      <a:defRPr sz="1200">
        <a:latin typeface="+mn-lt"/>
        <a:ea typeface="+mn-ea"/>
        <a:cs typeface="+mn-cs"/>
        <a:sym typeface="等线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6" descr="图片 6"/>
          <p:cNvPicPr>
            <a:picLocks noChangeAspect="1"/>
          </p:cNvPicPr>
          <p:nvPr/>
        </p:nvPicPr>
        <p:blipFill>
          <a:blip r:embed="rId2">
            <a:alphaModFix amt="50000"/>
            <a:extLst/>
          </a:blip>
          <a:stretch>
            <a:fillRect/>
          </a:stretch>
        </p:blipFill>
        <p:spPr>
          <a:xfrm>
            <a:off x="3777377" y="2517182"/>
            <a:ext cx="4637246" cy="911818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6" descr="图片 6"/>
          <p:cNvPicPr>
            <a:picLocks noChangeAspect="1"/>
          </p:cNvPicPr>
          <p:nvPr/>
        </p:nvPicPr>
        <p:blipFill>
          <a:blip r:embed="rId2">
            <a:alphaModFix amt="50000"/>
            <a:extLst/>
          </a:blip>
          <a:stretch>
            <a:fillRect/>
          </a:stretch>
        </p:blipFill>
        <p:spPr>
          <a:xfrm>
            <a:off x="8949418" y="347868"/>
            <a:ext cx="3097617" cy="609082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图片 7" descr="图片 7"/>
          <p:cNvPicPr>
            <a:picLocks noChangeAspect="1"/>
          </p:cNvPicPr>
          <p:nvPr/>
        </p:nvPicPr>
        <p:blipFill>
          <a:blip r:embed="rId2">
            <a:alphaModFix amt="50000"/>
            <a:extLst/>
          </a:blip>
          <a:stretch>
            <a:fillRect/>
          </a:stretch>
        </p:blipFill>
        <p:spPr>
          <a:xfrm>
            <a:off x="342984" y="336716"/>
            <a:ext cx="3097616" cy="609081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5" descr="图片 5"/>
          <p:cNvPicPr>
            <a:picLocks noChangeAspect="1"/>
          </p:cNvPicPr>
          <p:nvPr/>
        </p:nvPicPr>
        <p:blipFill>
          <a:blip r:embed="rId2">
            <a:extLst/>
          </a:blip>
          <a:srcRect l="0" t="34633" r="0" b="31415"/>
          <a:stretch>
            <a:fillRect/>
          </a:stretch>
        </p:blipFill>
        <p:spPr>
          <a:xfrm>
            <a:off x="9933878" y="512956"/>
            <a:ext cx="1362308" cy="462521"/>
          </a:xfrm>
          <a:prstGeom prst="rect">
            <a:avLst/>
          </a:prstGeom>
          <a:ln w="12700">
            <a:miter lim="400000"/>
          </a:ln>
        </p:spPr>
      </p:pic>
      <p:sp>
        <p:nvSpPr>
          <p:cNvPr id="4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 descr="图片 6"/>
          <p:cNvPicPr>
            <a:picLocks noChangeAspect="1"/>
          </p:cNvPicPr>
          <p:nvPr/>
        </p:nvPicPr>
        <p:blipFill>
          <a:blip r:embed="rId2">
            <a:alphaModFix amt="50000"/>
            <a:extLst/>
          </a:blip>
          <a:stretch>
            <a:fillRect/>
          </a:stretch>
        </p:blipFill>
        <p:spPr>
          <a:xfrm>
            <a:off x="8672945" y="5878872"/>
            <a:ext cx="3097616" cy="609082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标题文本"/>
          <p:cNvSpPr txBox="1"/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标题文本</a:t>
            </a:r>
          </a:p>
        </p:txBody>
      </p:sp>
      <p:sp>
        <p:nvSpPr>
          <p:cNvPr id="4" name="正文级别 1…"/>
          <p:cNvSpPr txBox="1"/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4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www.sass.hk/" TargetMode="External"/><Relationship Id="rId3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6" descr="图片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文本框 4"/>
          <p:cNvSpPr txBox="1"/>
          <p:nvPr/>
        </p:nvSpPr>
        <p:spPr>
          <a:xfrm>
            <a:off x="5827088" y="4385205"/>
            <a:ext cx="6141830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just">
              <a:defRPr sz="28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HTML5</a:t>
            </a:r>
            <a:r>
              <a:t>大前端</a:t>
            </a:r>
            <a:r>
              <a:t>NZ</a:t>
            </a:r>
            <a:r>
              <a:t>班20</a:t>
            </a:r>
            <a:r>
              <a:t>04</a:t>
            </a:r>
            <a:r>
              <a:t>期教学直播</a:t>
            </a:r>
          </a:p>
        </p:txBody>
      </p:sp>
    </p:spTree>
  </p:cSld>
  <p:clrMapOvr>
    <a:masterClrMapping/>
  </p:clrMapOvr>
  <p:transition xmlns:p14="http://schemas.microsoft.com/office/powerpoint/2010/main" spd="med" advClick="0" advTm="3000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直接连接符 19"/>
          <p:cNvSpPr/>
          <p:nvPr/>
        </p:nvSpPr>
        <p:spPr>
          <a:xfrm>
            <a:off x="397932" y="1083732"/>
            <a:ext cx="11396135" cy="1"/>
          </a:xfrm>
          <a:prstGeom prst="line">
            <a:avLst/>
          </a:prstGeom>
          <a:ln w="6350">
            <a:solidFill>
              <a:srgbClr val="2F5597"/>
            </a:solidFill>
            <a:miter/>
          </a:ln>
        </p:spPr>
        <p:txBody>
          <a:bodyPr lIns="45719" rIns="45719"/>
          <a:lstStyle/>
          <a:p>
            <a:pPr/>
          </a:p>
        </p:txBody>
      </p:sp>
      <p:pic>
        <p:nvPicPr>
          <p:cNvPr id="11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721" y="2433858"/>
            <a:ext cx="2739874" cy="2739875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文本框 6"/>
          <p:cNvSpPr txBox="1"/>
          <p:nvPr/>
        </p:nvSpPr>
        <p:spPr>
          <a:xfrm>
            <a:off x="3548129" y="1295721"/>
            <a:ext cx="4505805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3600"/>
            </a:lvl1pPr>
          </a:lstStyle>
          <a:p>
            <a:pPr/>
            <a:r>
              <a:t>课后作业</a:t>
            </a:r>
          </a:p>
        </p:txBody>
      </p:sp>
      <p:sp>
        <p:nvSpPr>
          <p:cNvPr id="116" name="文本框 8"/>
          <p:cNvSpPr txBox="1"/>
          <p:nvPr/>
        </p:nvSpPr>
        <p:spPr>
          <a:xfrm>
            <a:off x="4097156" y="3525270"/>
            <a:ext cx="7634914" cy="1190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1995" tIns="61995" rIns="61995" bIns="61995" anchor="ctr">
            <a:spAutoFit/>
          </a:bodyPr>
          <a:lstStyle/>
          <a:p>
            <a:pPr>
              <a:lnSpc>
                <a:spcPct val="200000"/>
              </a:lnSpc>
              <a:defRPr sz="2000"/>
            </a:pPr>
            <a:r>
              <a:t>如果已完成项目中部分静态页，修改头尾样式为</a:t>
            </a:r>
            <a:r>
              <a:t>sass</a:t>
            </a:r>
            <a:r>
              <a:t>即可</a:t>
            </a:r>
          </a:p>
          <a:p>
            <a:pPr>
              <a:lnSpc>
                <a:spcPct val="200000"/>
              </a:lnSpc>
              <a:defRPr sz="2000"/>
            </a:pPr>
            <a:r>
              <a:t>如果还没开始写项目，那么使用</a:t>
            </a:r>
            <a:r>
              <a:t>sass</a:t>
            </a:r>
            <a:r>
              <a:t>把头尾部分静态页搭建好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3000" p14:dur="1200">
        <p:blinds dir="vert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16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图片 3" descr="图片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文本框 7"/>
          <p:cNvSpPr txBox="1"/>
          <p:nvPr/>
        </p:nvSpPr>
        <p:spPr>
          <a:xfrm>
            <a:off x="4519929" y="2354070"/>
            <a:ext cx="3152141" cy="1158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b="1" sz="6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感谢观看</a:t>
            </a:r>
          </a:p>
        </p:txBody>
      </p:sp>
      <p:sp>
        <p:nvSpPr>
          <p:cNvPr id="120" name="矩形 10"/>
          <p:cNvSpPr txBox="1"/>
          <p:nvPr/>
        </p:nvSpPr>
        <p:spPr>
          <a:xfrm>
            <a:off x="3296049" y="3365453"/>
            <a:ext cx="5599900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50000"/>
              </a:lnSpc>
              <a:defRPr sz="2000">
                <a:solidFill>
                  <a:srgbClr val="8FAADC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讲师：码农雨飞</a:t>
            </a:r>
          </a:p>
        </p:txBody>
      </p:sp>
      <p:pic>
        <p:nvPicPr>
          <p:cNvPr id="121" name="图片 5" descr="图片 5"/>
          <p:cNvPicPr>
            <a:picLocks noChangeAspect="1"/>
          </p:cNvPicPr>
          <p:nvPr/>
        </p:nvPicPr>
        <p:blipFill>
          <a:blip r:embed="rId3">
            <a:extLst/>
          </a:blip>
          <a:srcRect l="0" t="0" r="0" b="39808"/>
          <a:stretch>
            <a:fillRect/>
          </a:stretch>
        </p:blipFill>
        <p:spPr>
          <a:xfrm>
            <a:off x="4361055" y="5896991"/>
            <a:ext cx="3469888" cy="4106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blinds dir="vert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Class="entr" nodeType="afterEffect" presetSubtype="4" presetID="2" grpId="2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0" grpId="2"/>
      <p:bldP build="whole" bldLvl="1" animBg="1" rev="0" advAuto="0" spid="119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图片 3" descr="图片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7" name="图片 4" descr="图片 4"/>
          <p:cNvPicPr>
            <a:picLocks noChangeAspect="1"/>
          </p:cNvPicPr>
          <p:nvPr/>
        </p:nvPicPr>
        <p:blipFill>
          <a:blip r:embed="rId3">
            <a:extLst/>
          </a:blip>
          <a:srcRect l="0" t="0" r="0" b="39808"/>
          <a:stretch>
            <a:fillRect/>
          </a:stretch>
        </p:blipFill>
        <p:spPr>
          <a:xfrm>
            <a:off x="4361055" y="5896991"/>
            <a:ext cx="3469888" cy="410676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文本框 5"/>
          <p:cNvSpPr txBox="1"/>
          <p:nvPr/>
        </p:nvSpPr>
        <p:spPr>
          <a:xfrm>
            <a:off x="981845" y="3226719"/>
            <a:ext cx="10228306" cy="1094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pc="600" sz="6600">
                <a:solidFill>
                  <a:srgbClr val="00B0F0"/>
                </a:solidFill>
                <a:latin typeface="汉仪力量黑简"/>
                <a:ea typeface="汉仪力量黑简"/>
                <a:cs typeface="汉仪力量黑简"/>
                <a:sym typeface="汉仪力量黑简"/>
              </a:defRPr>
            </a:lvl1pPr>
          </a:lstStyle>
          <a:p>
            <a:pPr/>
            <a:r>
              <a:t>sass</a:t>
            </a:r>
          </a:p>
        </p:txBody>
      </p:sp>
      <p:sp>
        <p:nvSpPr>
          <p:cNvPr id="59" name="文本框 6"/>
          <p:cNvSpPr txBox="1"/>
          <p:nvPr/>
        </p:nvSpPr>
        <p:spPr>
          <a:xfrm>
            <a:off x="2521676" y="1983253"/>
            <a:ext cx="7148643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b="1" sz="3600">
                <a:solidFill>
                  <a:srgbClr val="FFFFFF"/>
                </a:solidFill>
              </a:defRPr>
            </a:pPr>
            <a:r>
              <a:t>二阶段 </a:t>
            </a:r>
            <a:r>
              <a:t>WEEK_07-DAY_03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3000" p14:dur="1200">
        <p:blinds dir="ver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矩形 8"/>
          <p:cNvSpPr txBox="1"/>
          <p:nvPr/>
        </p:nvSpPr>
        <p:spPr>
          <a:xfrm>
            <a:off x="4827216" y="913704"/>
            <a:ext cx="3179078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b="1" sz="2400"/>
            </a:pPr>
            <a:r>
              <a:t>sass</a:t>
            </a:r>
            <a:r>
              <a:t>简介</a:t>
            </a:r>
          </a:p>
        </p:txBody>
      </p:sp>
      <p:sp>
        <p:nvSpPr>
          <p:cNvPr id="62" name="矩形 1"/>
          <p:cNvSpPr/>
          <p:nvPr/>
        </p:nvSpPr>
        <p:spPr>
          <a:xfrm>
            <a:off x="-1" y="931332"/>
            <a:ext cx="3979335" cy="778935"/>
          </a:xfrm>
          <a:prstGeom prst="rect">
            <a:avLst/>
          </a:prstGeom>
          <a:solidFill>
            <a:srgbClr val="1D325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65" name="菱形 3"/>
          <p:cNvGrpSpPr/>
          <p:nvPr/>
        </p:nvGrpSpPr>
        <p:grpSpPr>
          <a:xfrm>
            <a:off x="3563534" y="913779"/>
            <a:ext cx="796800" cy="796800"/>
            <a:chOff x="0" y="0"/>
            <a:chExt cx="796798" cy="796798"/>
          </a:xfrm>
        </p:grpSpPr>
        <p:sp>
          <p:nvSpPr>
            <p:cNvPr id="63" name="多边形"/>
            <p:cNvSpPr/>
            <p:nvPr/>
          </p:nvSpPr>
          <p:spPr>
            <a:xfrm>
              <a:off x="0" y="0"/>
              <a:ext cx="796799" cy="796799"/>
            </a:xfrm>
            <a:prstGeom prst="diamond">
              <a:avLst/>
            </a:prstGeom>
            <a:solidFill>
              <a:srgbClr val="1D3259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</a:p>
          </p:txBody>
        </p:sp>
        <p:sp>
          <p:nvSpPr>
            <p:cNvPr id="64" name="1"/>
            <p:cNvSpPr txBox="1"/>
            <p:nvPr/>
          </p:nvSpPr>
          <p:spPr>
            <a:xfrm>
              <a:off x="244919" y="212979"/>
              <a:ext cx="306961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1</a:t>
              </a:r>
            </a:p>
          </p:txBody>
        </p:sp>
      </p:grpSp>
      <p:sp>
        <p:nvSpPr>
          <p:cNvPr id="66" name="文本框 15"/>
          <p:cNvSpPr txBox="1"/>
          <p:nvPr/>
        </p:nvSpPr>
        <p:spPr>
          <a:xfrm>
            <a:off x="782319" y="1059189"/>
            <a:ext cx="1381762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8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目录</a:t>
            </a:r>
          </a:p>
        </p:txBody>
      </p:sp>
      <p:sp>
        <p:nvSpPr>
          <p:cNvPr id="67" name="矩形 17"/>
          <p:cNvSpPr/>
          <p:nvPr/>
        </p:nvSpPr>
        <p:spPr>
          <a:xfrm>
            <a:off x="838200" y="1720595"/>
            <a:ext cx="3141134" cy="778934"/>
          </a:xfrm>
          <a:prstGeom prst="rect">
            <a:avLst/>
          </a:prstGeom>
          <a:solidFill>
            <a:srgbClr val="2A4B8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70" name="菱形 19"/>
          <p:cNvGrpSpPr/>
          <p:nvPr/>
        </p:nvGrpSpPr>
        <p:grpSpPr>
          <a:xfrm>
            <a:off x="3563534" y="1710265"/>
            <a:ext cx="796800" cy="796800"/>
            <a:chOff x="0" y="0"/>
            <a:chExt cx="796798" cy="796798"/>
          </a:xfrm>
        </p:grpSpPr>
        <p:sp>
          <p:nvSpPr>
            <p:cNvPr id="68" name="多边形"/>
            <p:cNvSpPr/>
            <p:nvPr/>
          </p:nvSpPr>
          <p:spPr>
            <a:xfrm>
              <a:off x="0" y="0"/>
              <a:ext cx="796799" cy="796799"/>
            </a:xfrm>
            <a:prstGeom prst="diamond">
              <a:avLst/>
            </a:prstGeom>
            <a:solidFill>
              <a:srgbClr val="2A4B86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</a:p>
          </p:txBody>
        </p:sp>
        <p:sp>
          <p:nvSpPr>
            <p:cNvPr id="69" name="2"/>
            <p:cNvSpPr txBox="1"/>
            <p:nvPr/>
          </p:nvSpPr>
          <p:spPr>
            <a:xfrm>
              <a:off x="244919" y="212979"/>
              <a:ext cx="306961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2</a:t>
              </a:r>
            </a:p>
          </p:txBody>
        </p:sp>
      </p:grpSp>
      <p:sp>
        <p:nvSpPr>
          <p:cNvPr id="71" name="矩形 20"/>
          <p:cNvSpPr/>
          <p:nvPr/>
        </p:nvSpPr>
        <p:spPr>
          <a:xfrm>
            <a:off x="838200" y="2516463"/>
            <a:ext cx="3141134" cy="778934"/>
          </a:xfrm>
          <a:prstGeom prst="rect">
            <a:avLst/>
          </a:prstGeom>
          <a:solidFill>
            <a:srgbClr val="3560A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74" name="菱形 21"/>
          <p:cNvGrpSpPr/>
          <p:nvPr/>
        </p:nvGrpSpPr>
        <p:grpSpPr>
          <a:xfrm>
            <a:off x="3563534" y="2506133"/>
            <a:ext cx="796800" cy="796800"/>
            <a:chOff x="0" y="0"/>
            <a:chExt cx="796798" cy="796798"/>
          </a:xfrm>
        </p:grpSpPr>
        <p:sp>
          <p:nvSpPr>
            <p:cNvPr id="72" name="多边形"/>
            <p:cNvSpPr/>
            <p:nvPr/>
          </p:nvSpPr>
          <p:spPr>
            <a:xfrm>
              <a:off x="0" y="0"/>
              <a:ext cx="796799" cy="796799"/>
            </a:xfrm>
            <a:prstGeom prst="diamond">
              <a:avLst/>
            </a:prstGeom>
            <a:solidFill>
              <a:srgbClr val="3560AD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</a:p>
          </p:txBody>
        </p:sp>
        <p:sp>
          <p:nvSpPr>
            <p:cNvPr id="73" name="3"/>
            <p:cNvSpPr txBox="1"/>
            <p:nvPr/>
          </p:nvSpPr>
          <p:spPr>
            <a:xfrm>
              <a:off x="244919" y="212979"/>
              <a:ext cx="306961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3</a:t>
              </a:r>
            </a:p>
          </p:txBody>
        </p:sp>
      </p:grpSp>
      <p:sp>
        <p:nvSpPr>
          <p:cNvPr id="75" name="矩形 24"/>
          <p:cNvSpPr txBox="1"/>
          <p:nvPr/>
        </p:nvSpPr>
        <p:spPr>
          <a:xfrm>
            <a:off x="4827215" y="1864199"/>
            <a:ext cx="2958734" cy="510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/>
            </a:pPr>
            <a:r>
              <a:t>sass</a:t>
            </a:r>
            <a:r>
              <a:t>语法</a:t>
            </a:r>
          </a:p>
        </p:txBody>
      </p:sp>
      <p:sp>
        <p:nvSpPr>
          <p:cNvPr id="76" name="矩形 25"/>
          <p:cNvSpPr txBox="1"/>
          <p:nvPr/>
        </p:nvSpPr>
        <p:spPr>
          <a:xfrm>
            <a:off x="4827216" y="2658620"/>
            <a:ext cx="4999990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b="1" sz="2400"/>
            </a:pPr>
            <a:r>
              <a:t>sass</a:t>
            </a:r>
            <a:r>
              <a:t>实战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3000" p14:dur="1200">
        <p:pull dir="ru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图片 3" descr="图片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79" name="文本框 7"/>
          <p:cNvSpPr txBox="1"/>
          <p:nvPr/>
        </p:nvSpPr>
        <p:spPr>
          <a:xfrm>
            <a:off x="2338448" y="2647064"/>
            <a:ext cx="2035633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3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sass</a:t>
            </a:r>
            <a:r>
              <a:t>简介</a:t>
            </a:r>
          </a:p>
        </p:txBody>
      </p:sp>
      <p:sp>
        <p:nvSpPr>
          <p:cNvPr id="80" name="矩形 10"/>
          <p:cNvSpPr txBox="1"/>
          <p:nvPr/>
        </p:nvSpPr>
        <p:spPr>
          <a:xfrm>
            <a:off x="2338448" y="3293395"/>
            <a:ext cx="5599900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1400">
                <a:solidFill>
                  <a:srgbClr val="8FAADC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sass Introduction</a:t>
            </a:r>
          </a:p>
        </p:txBody>
      </p:sp>
      <p:sp>
        <p:nvSpPr>
          <p:cNvPr id="81" name="文本框 13"/>
          <p:cNvSpPr txBox="1"/>
          <p:nvPr/>
        </p:nvSpPr>
        <p:spPr>
          <a:xfrm>
            <a:off x="701868" y="2468659"/>
            <a:ext cx="1347253" cy="1437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88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01</a:t>
            </a:r>
          </a:p>
        </p:txBody>
      </p:sp>
      <p:pic>
        <p:nvPicPr>
          <p:cNvPr id="82" name="图片 5" descr="图片 5"/>
          <p:cNvPicPr>
            <a:picLocks noChangeAspect="1"/>
          </p:cNvPicPr>
          <p:nvPr/>
        </p:nvPicPr>
        <p:blipFill>
          <a:blip r:embed="rId3">
            <a:extLst/>
          </a:blip>
          <a:srcRect l="0" t="0" r="0" b="39808"/>
          <a:stretch>
            <a:fillRect/>
          </a:stretch>
        </p:blipFill>
        <p:spPr>
          <a:xfrm>
            <a:off x="4361055" y="5896991"/>
            <a:ext cx="3469888" cy="4106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3000" p14:dur="1200">
        <p:blinds dir="vert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Class="entr" nodeType="afterEffect" presetSubtype="4" presetID="2" grpId="2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80" grpId="2"/>
      <p:bldP build="whole" bldLvl="1" animBg="1" rev="0" advAuto="0" spid="81" grpId="3"/>
      <p:bldP build="whole" bldLvl="1" animBg="1" rev="0" advAuto="0" spid="79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文本框 8"/>
          <p:cNvSpPr txBox="1"/>
          <p:nvPr/>
        </p:nvSpPr>
        <p:spPr>
          <a:xfrm>
            <a:off x="348780" y="637830"/>
            <a:ext cx="1177192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2000"/>
            </a:pPr>
            <a:r>
              <a:t>sass</a:t>
            </a:r>
            <a:r>
              <a:t>简介</a:t>
            </a:r>
          </a:p>
        </p:txBody>
      </p:sp>
      <p:sp>
        <p:nvSpPr>
          <p:cNvPr id="85" name="直接连接符 19"/>
          <p:cNvSpPr/>
          <p:nvPr/>
        </p:nvSpPr>
        <p:spPr>
          <a:xfrm>
            <a:off x="397932" y="1083732"/>
            <a:ext cx="11396135" cy="1"/>
          </a:xfrm>
          <a:prstGeom prst="line">
            <a:avLst/>
          </a:prstGeom>
          <a:ln w="6350">
            <a:solidFill>
              <a:srgbClr val="2F5597"/>
            </a:solidFill>
            <a:miter/>
          </a:ln>
        </p:spPr>
        <p:txBody>
          <a:bodyPr lIns="45719" rIns="45719"/>
          <a:lstStyle/>
          <a:p>
            <a:pPr/>
          </a:p>
        </p:txBody>
      </p:sp>
      <p:pic>
        <p:nvPicPr>
          <p:cNvPr id="86" name="图片 10" descr="图片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34064" y="1481118"/>
            <a:ext cx="2816545" cy="2210988"/>
          </a:xfrm>
          <a:prstGeom prst="rect">
            <a:avLst/>
          </a:prstGeom>
          <a:ln w="12700">
            <a:miter lim="400000"/>
          </a:ln>
        </p:spPr>
      </p:pic>
      <p:pic>
        <p:nvPicPr>
          <p:cNvPr id="87" name="图片 11" descr="图片 1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23664" y="4289845"/>
            <a:ext cx="3063778" cy="1866548"/>
          </a:xfrm>
          <a:prstGeom prst="rect">
            <a:avLst/>
          </a:prstGeom>
          <a:ln w="12700">
            <a:miter lim="400000"/>
          </a:ln>
        </p:spPr>
      </p:pic>
      <p:pic>
        <p:nvPicPr>
          <p:cNvPr id="88" name="图片 12" descr="图片 1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34304" y="4289845"/>
            <a:ext cx="2816306" cy="1869323"/>
          </a:xfrm>
          <a:prstGeom prst="rect">
            <a:avLst/>
          </a:prstGeom>
          <a:ln w="12700">
            <a:miter lim="400000"/>
          </a:ln>
        </p:spPr>
      </p:pic>
      <p:pic>
        <p:nvPicPr>
          <p:cNvPr id="89" name="图片 13" descr="图片 1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723663" y="1481118"/>
            <a:ext cx="3143748" cy="22109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3000" p14:dur="1200">
        <p:blinds dir="vert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84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文本框 8"/>
          <p:cNvSpPr txBox="1"/>
          <p:nvPr/>
        </p:nvSpPr>
        <p:spPr>
          <a:xfrm>
            <a:off x="348780" y="637830"/>
            <a:ext cx="1177192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2000"/>
            </a:pPr>
            <a:r>
              <a:t>sass</a:t>
            </a:r>
            <a:r>
              <a:t>简介</a:t>
            </a:r>
          </a:p>
        </p:txBody>
      </p:sp>
      <p:sp>
        <p:nvSpPr>
          <p:cNvPr id="92" name="直接连接符 19"/>
          <p:cNvSpPr/>
          <p:nvPr/>
        </p:nvSpPr>
        <p:spPr>
          <a:xfrm>
            <a:off x="397932" y="1083732"/>
            <a:ext cx="11396135" cy="1"/>
          </a:xfrm>
          <a:prstGeom prst="line">
            <a:avLst/>
          </a:prstGeom>
          <a:ln w="6350">
            <a:solidFill>
              <a:srgbClr val="2F5597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93" name="文本框 7"/>
          <p:cNvSpPr txBox="1"/>
          <p:nvPr/>
        </p:nvSpPr>
        <p:spPr>
          <a:xfrm>
            <a:off x="3750514" y="1957384"/>
            <a:ext cx="8197155" cy="302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2400"/>
            </a:pPr>
            <a:r>
              <a:t>sass</a:t>
            </a:r>
            <a:r>
              <a:t>官网：</a:t>
            </a: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 invalidUrl="" action="" tgtFrame="" tooltip="" history="1" highlightClick="0" endSnd="0"/>
              </a:rPr>
              <a:t>https://www.sass.hk/</a:t>
            </a:r>
          </a:p>
          <a:p>
            <a:pPr>
              <a:lnSpc>
                <a:spcPct val="150000"/>
              </a:lnSpc>
              <a:defRPr sz="2400"/>
            </a:pPr>
            <a:r>
              <a:t>sass</a:t>
            </a:r>
            <a:r>
              <a:t>是世界上最成熟、稳定和强大的专业级</a:t>
            </a:r>
            <a:r>
              <a:t>CSS</a:t>
            </a:r>
            <a:r>
              <a:t>扩展语言</a:t>
            </a:r>
          </a:p>
          <a:p>
            <a:pPr>
              <a:lnSpc>
                <a:spcPct val="150000"/>
              </a:lnSpc>
              <a:defRPr sz="2400"/>
            </a:pPr>
            <a:r>
              <a:t>sass</a:t>
            </a:r>
            <a:r>
              <a:t>基于</a:t>
            </a:r>
            <a:r>
              <a:t>ruby</a:t>
            </a:r>
            <a:r>
              <a:t>，但是也有基于</a:t>
            </a:r>
            <a:r>
              <a:t>node</a:t>
            </a:r>
            <a:r>
              <a:t>环境的</a:t>
            </a:r>
            <a:r>
              <a:t>sass</a:t>
            </a:r>
          </a:p>
          <a:p>
            <a:pPr>
              <a:lnSpc>
                <a:spcPct val="150000"/>
              </a:lnSpc>
              <a:defRPr sz="2400"/>
            </a:pPr>
            <a:r>
              <a:t>sass</a:t>
            </a:r>
            <a:r>
              <a:t>是</a:t>
            </a:r>
            <a:r>
              <a:t>css</a:t>
            </a:r>
            <a:r>
              <a:t>预处理语言，即</a:t>
            </a:r>
            <a:r>
              <a:t>SassScript</a:t>
            </a:r>
            <a:r>
              <a:t>，是可编程的</a:t>
            </a:r>
            <a:r>
              <a:t>css</a:t>
            </a:r>
          </a:p>
          <a:p>
            <a:pPr>
              <a:lnSpc>
                <a:spcPct val="150000"/>
              </a:lnSpc>
              <a:defRPr sz="2400"/>
            </a:pPr>
            <a:r>
              <a:t>浏览器不认识</a:t>
            </a:r>
            <a:r>
              <a:t>sass</a:t>
            </a:r>
            <a:r>
              <a:t>，需要先编译成</a:t>
            </a:r>
            <a:r>
              <a:t>css</a:t>
            </a:r>
            <a:r>
              <a:t>再引入使用</a:t>
            </a:r>
          </a:p>
        </p:txBody>
      </p:sp>
      <p:pic>
        <p:nvPicPr>
          <p:cNvPr id="94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7933" y="2134365"/>
            <a:ext cx="3053900" cy="22963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3000" p14:dur="1200">
        <p:blinds dir="vert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91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图片 3" descr="图片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97" name="文本框 7"/>
          <p:cNvSpPr txBox="1"/>
          <p:nvPr/>
        </p:nvSpPr>
        <p:spPr>
          <a:xfrm>
            <a:off x="2338448" y="2647064"/>
            <a:ext cx="2035633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3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sass</a:t>
            </a:r>
            <a:r>
              <a:t>语法</a:t>
            </a:r>
          </a:p>
        </p:txBody>
      </p:sp>
      <p:sp>
        <p:nvSpPr>
          <p:cNvPr id="98" name="矩形 10"/>
          <p:cNvSpPr txBox="1"/>
          <p:nvPr/>
        </p:nvSpPr>
        <p:spPr>
          <a:xfrm>
            <a:off x="2338448" y="3293395"/>
            <a:ext cx="5599900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1400">
                <a:solidFill>
                  <a:srgbClr val="8FAADC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sass syntax</a:t>
            </a:r>
          </a:p>
        </p:txBody>
      </p:sp>
      <p:sp>
        <p:nvSpPr>
          <p:cNvPr id="99" name="文本框 13"/>
          <p:cNvSpPr txBox="1"/>
          <p:nvPr/>
        </p:nvSpPr>
        <p:spPr>
          <a:xfrm>
            <a:off x="701868" y="2468659"/>
            <a:ext cx="1347253" cy="1437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88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02</a:t>
            </a:r>
          </a:p>
        </p:txBody>
      </p:sp>
      <p:pic>
        <p:nvPicPr>
          <p:cNvPr id="100" name="图片 5" descr="图片 5"/>
          <p:cNvPicPr>
            <a:picLocks noChangeAspect="1"/>
          </p:cNvPicPr>
          <p:nvPr/>
        </p:nvPicPr>
        <p:blipFill>
          <a:blip r:embed="rId3">
            <a:extLst/>
          </a:blip>
          <a:srcRect l="0" t="0" r="0" b="39808"/>
          <a:stretch>
            <a:fillRect/>
          </a:stretch>
        </p:blipFill>
        <p:spPr>
          <a:xfrm>
            <a:off x="4361055" y="5896991"/>
            <a:ext cx="3469888" cy="4106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3000" p14:dur="1200">
        <p:blinds dir="vert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Class="entr" nodeType="afterEffect" presetSubtype="4" presetID="2" grpId="2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97" grpId="1"/>
      <p:bldP build="whole" bldLvl="1" animBg="1" rev="0" advAuto="0" spid="98" grpId="2"/>
      <p:bldP build="whole" bldLvl="1" animBg="1" rev="0" advAuto="0" spid="99" grpId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文本框 8"/>
          <p:cNvSpPr txBox="1"/>
          <p:nvPr/>
        </p:nvSpPr>
        <p:spPr>
          <a:xfrm>
            <a:off x="348780" y="637830"/>
            <a:ext cx="1177192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2000"/>
            </a:pPr>
            <a:r>
              <a:t>sass</a:t>
            </a:r>
            <a:r>
              <a:t>语法</a:t>
            </a:r>
          </a:p>
        </p:txBody>
      </p:sp>
      <p:sp>
        <p:nvSpPr>
          <p:cNvPr id="103" name="直接连接符 19"/>
          <p:cNvSpPr/>
          <p:nvPr/>
        </p:nvSpPr>
        <p:spPr>
          <a:xfrm>
            <a:off x="397932" y="1083732"/>
            <a:ext cx="11396135" cy="1"/>
          </a:xfrm>
          <a:prstGeom prst="line">
            <a:avLst/>
          </a:prstGeom>
          <a:ln w="6350">
            <a:solidFill>
              <a:srgbClr val="2F5597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04" name="文本框 9"/>
          <p:cNvSpPr txBox="1"/>
          <p:nvPr/>
        </p:nvSpPr>
        <p:spPr>
          <a:xfrm>
            <a:off x="1585563" y="1821229"/>
            <a:ext cx="3313118" cy="302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457200" indent="-457200">
              <a:lnSpc>
                <a:spcPct val="150000"/>
              </a:lnSpc>
              <a:buSzPct val="100000"/>
              <a:buAutoNum type="arabicPeriod" startAt="1"/>
              <a:defRPr sz="2400"/>
            </a:pPr>
            <a:r>
              <a:t>运算</a:t>
            </a:r>
          </a:p>
          <a:p>
            <a:pPr marL="457200" indent="-457200">
              <a:lnSpc>
                <a:spcPct val="150000"/>
              </a:lnSpc>
              <a:buSzPct val="100000"/>
              <a:buAutoNum type="arabicPeriod" startAt="1"/>
              <a:defRPr sz="2400"/>
            </a:pPr>
            <a:r>
              <a:t>变量</a:t>
            </a:r>
          </a:p>
          <a:p>
            <a:pPr marL="457200" indent="-457200">
              <a:lnSpc>
                <a:spcPct val="150000"/>
              </a:lnSpc>
              <a:buSzPct val="100000"/>
              <a:buAutoNum type="arabicPeriod" startAt="1"/>
              <a:defRPr sz="2400"/>
            </a:pPr>
            <a:r>
              <a:t>判断</a:t>
            </a:r>
          </a:p>
          <a:p>
            <a:pPr marL="457200" indent="-457200">
              <a:lnSpc>
                <a:spcPct val="150000"/>
              </a:lnSpc>
              <a:buSzPct val="100000"/>
              <a:buAutoNum type="arabicPeriod" startAt="1"/>
              <a:defRPr sz="2400"/>
            </a:pPr>
            <a:r>
              <a:t>循环</a:t>
            </a:r>
          </a:p>
          <a:p>
            <a:pPr marL="457200" indent="-457200">
              <a:lnSpc>
                <a:spcPct val="150000"/>
              </a:lnSpc>
              <a:buSzPct val="100000"/>
              <a:buAutoNum type="arabicPeriod" startAt="1"/>
              <a:defRPr sz="2400"/>
            </a:pPr>
            <a:r>
              <a:t>嵌套</a:t>
            </a:r>
          </a:p>
        </p:txBody>
      </p:sp>
      <p:sp>
        <p:nvSpPr>
          <p:cNvPr id="105" name="文本框 10"/>
          <p:cNvSpPr txBox="1"/>
          <p:nvPr/>
        </p:nvSpPr>
        <p:spPr>
          <a:xfrm>
            <a:off x="5969194" y="1821229"/>
            <a:ext cx="3065827" cy="2396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457200" indent="-457200">
              <a:lnSpc>
                <a:spcPct val="150000"/>
              </a:lnSpc>
              <a:buSzPct val="100000"/>
              <a:buAutoNum type="arabicPeriod" startAt="1"/>
              <a:defRPr sz="2400"/>
            </a:pPr>
            <a:r>
              <a:t>mixin</a:t>
            </a:r>
            <a:r>
              <a:t>（混合）</a:t>
            </a:r>
          </a:p>
          <a:p>
            <a:pPr marL="457200" indent="-457200">
              <a:lnSpc>
                <a:spcPct val="150000"/>
              </a:lnSpc>
              <a:buSzPct val="100000"/>
              <a:buAutoNum type="arabicPeriod" startAt="1"/>
              <a:defRPr sz="2400"/>
            </a:pPr>
            <a:r>
              <a:t>扩展</a:t>
            </a:r>
            <a:r>
              <a:t>/</a:t>
            </a:r>
            <a:r>
              <a:t>继承</a:t>
            </a:r>
          </a:p>
          <a:p>
            <a:pPr marL="457200" indent="-457200">
              <a:lnSpc>
                <a:spcPct val="150000"/>
              </a:lnSpc>
              <a:buSzPct val="100000"/>
              <a:buAutoNum type="arabicPeriod" startAt="1"/>
              <a:defRPr sz="2400"/>
            </a:pPr>
            <a:r>
              <a:t>函数</a:t>
            </a:r>
          </a:p>
          <a:p>
            <a:pPr marL="457200" indent="-457200">
              <a:lnSpc>
                <a:spcPct val="150000"/>
              </a:lnSpc>
              <a:buSzPct val="100000"/>
              <a:buAutoNum type="arabicPeriod" startAt="1"/>
              <a:defRPr sz="2400"/>
            </a:pPr>
            <a:r>
              <a:t>导入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3000" p14:dur="1200">
        <p:blinds dir="vert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2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图片 3" descr="图片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08" name="文本框 7"/>
          <p:cNvSpPr txBox="1"/>
          <p:nvPr/>
        </p:nvSpPr>
        <p:spPr>
          <a:xfrm>
            <a:off x="2338448" y="2647064"/>
            <a:ext cx="2035633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3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sass</a:t>
            </a:r>
            <a:r>
              <a:t>实战</a:t>
            </a:r>
          </a:p>
        </p:txBody>
      </p:sp>
      <p:sp>
        <p:nvSpPr>
          <p:cNvPr id="109" name="矩形 10"/>
          <p:cNvSpPr txBox="1"/>
          <p:nvPr/>
        </p:nvSpPr>
        <p:spPr>
          <a:xfrm>
            <a:off x="2338448" y="3293395"/>
            <a:ext cx="5599900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1400">
                <a:solidFill>
                  <a:srgbClr val="8FAADC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The difference between gulp3 and gulp4</a:t>
            </a:r>
          </a:p>
        </p:txBody>
      </p:sp>
      <p:sp>
        <p:nvSpPr>
          <p:cNvPr id="110" name="文本框 13"/>
          <p:cNvSpPr txBox="1"/>
          <p:nvPr/>
        </p:nvSpPr>
        <p:spPr>
          <a:xfrm>
            <a:off x="701868" y="2468659"/>
            <a:ext cx="1347253" cy="1437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88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03</a:t>
            </a:r>
          </a:p>
        </p:txBody>
      </p:sp>
      <p:pic>
        <p:nvPicPr>
          <p:cNvPr id="111" name="图片 5" descr="图片 5"/>
          <p:cNvPicPr>
            <a:picLocks noChangeAspect="1"/>
          </p:cNvPicPr>
          <p:nvPr/>
        </p:nvPicPr>
        <p:blipFill>
          <a:blip r:embed="rId3">
            <a:extLst/>
          </a:blip>
          <a:srcRect l="0" t="0" r="0" b="39808"/>
          <a:stretch>
            <a:fillRect/>
          </a:stretch>
        </p:blipFill>
        <p:spPr>
          <a:xfrm>
            <a:off x="4361055" y="5896991"/>
            <a:ext cx="3469888" cy="4106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3000" p14:dur="1200">
        <p:blinds dir="vert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Class="entr" nodeType="afterEffect" presetSubtype="4" presetID="2" grpId="2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9" grpId="2"/>
      <p:bldP build="whole" bldLvl="1" animBg="1" rev="0" advAuto="0" spid="108" grpId="1"/>
      <p:bldP build="whole" bldLvl="1" animBg="1" rev="0" advAuto="0" spid="110" grpId="3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